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4"/>
  </p:notesMasterIdLst>
  <p:sldIdLst>
    <p:sldId id="256" r:id="rId2"/>
    <p:sldId id="266" r:id="rId3"/>
    <p:sldId id="267" r:id="rId4"/>
    <p:sldId id="268" r:id="rId5"/>
    <p:sldId id="270" r:id="rId6"/>
    <p:sldId id="271" r:id="rId7"/>
    <p:sldId id="276" r:id="rId8"/>
    <p:sldId id="272" r:id="rId9"/>
    <p:sldId id="277" r:id="rId10"/>
    <p:sldId id="273" r:id="rId11"/>
    <p:sldId id="278" r:id="rId12"/>
    <p:sldId id="274" r:id="rId13"/>
    <p:sldId id="275" r:id="rId14"/>
    <p:sldId id="279" r:id="rId15"/>
    <p:sldId id="280" r:id="rId16"/>
    <p:sldId id="281" r:id="rId17"/>
    <p:sldId id="282" r:id="rId18"/>
    <p:sldId id="283" r:id="rId19"/>
    <p:sldId id="288" r:id="rId20"/>
    <p:sldId id="291" r:id="rId21"/>
    <p:sldId id="289" r:id="rId22"/>
    <p:sldId id="269" r:id="rId23"/>
    <p:sldId id="293" r:id="rId24"/>
    <p:sldId id="290" r:id="rId25"/>
    <p:sldId id="284" r:id="rId26"/>
    <p:sldId id="285" r:id="rId27"/>
    <p:sldId id="286" r:id="rId28"/>
    <p:sldId id="287" r:id="rId29"/>
    <p:sldId id="292" r:id="rId30"/>
    <p:sldId id="294" r:id="rId31"/>
    <p:sldId id="295" r:id="rId32"/>
    <p:sldId id="296" r:id="rId33"/>
    <p:sldId id="35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2" r:id="rId49"/>
    <p:sldId id="311" r:id="rId50"/>
    <p:sldId id="314" r:id="rId51"/>
    <p:sldId id="313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3" r:id="rId70"/>
    <p:sldId id="332" r:id="rId71"/>
    <p:sldId id="334" r:id="rId72"/>
    <p:sldId id="335" r:id="rId73"/>
    <p:sldId id="336" r:id="rId74"/>
    <p:sldId id="337" r:id="rId75"/>
    <p:sldId id="339" r:id="rId76"/>
    <p:sldId id="338" r:id="rId77"/>
    <p:sldId id="340" r:id="rId78"/>
    <p:sldId id="341" r:id="rId79"/>
    <p:sldId id="342" r:id="rId80"/>
    <p:sldId id="343" r:id="rId81"/>
    <p:sldId id="344" r:id="rId82"/>
    <p:sldId id="346" r:id="rId83"/>
    <p:sldId id="345" r:id="rId84"/>
    <p:sldId id="347" r:id="rId85"/>
    <p:sldId id="348" r:id="rId86"/>
    <p:sldId id="349" r:id="rId87"/>
    <p:sldId id="350" r:id="rId88"/>
    <p:sldId id="353" r:id="rId89"/>
    <p:sldId id="351" r:id="rId90"/>
    <p:sldId id="352" r:id="rId91"/>
    <p:sldId id="356" r:id="rId92"/>
    <p:sldId id="354" r:id="rId93"/>
  </p:sldIdLst>
  <p:sldSz cx="12960350" cy="6840538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" id="{BA418856-1B13-0E4D-B8D9-6D6ECDDA5229}">
          <p14:sldIdLst>
            <p14:sldId id="256"/>
            <p14:sldId id="266"/>
            <p14:sldId id="267"/>
            <p14:sldId id="268"/>
            <p14:sldId id="270"/>
            <p14:sldId id="271"/>
            <p14:sldId id="276"/>
            <p14:sldId id="272"/>
            <p14:sldId id="277"/>
            <p14:sldId id="273"/>
            <p14:sldId id="278"/>
            <p14:sldId id="274"/>
            <p14:sldId id="275"/>
            <p14:sldId id="279"/>
            <p14:sldId id="280"/>
            <p14:sldId id="281"/>
            <p14:sldId id="282"/>
            <p14:sldId id="283"/>
            <p14:sldId id="288"/>
            <p14:sldId id="291"/>
            <p14:sldId id="289"/>
            <p14:sldId id="269"/>
            <p14:sldId id="293"/>
            <p14:sldId id="290"/>
            <p14:sldId id="284"/>
            <p14:sldId id="285"/>
            <p14:sldId id="286"/>
            <p14:sldId id="287"/>
            <p14:sldId id="292"/>
            <p14:sldId id="294"/>
            <p14:sldId id="295"/>
            <p14:sldId id="296"/>
            <p14:sldId id="35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4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2"/>
            <p14:sldId id="334"/>
            <p14:sldId id="335"/>
            <p14:sldId id="336"/>
            <p14:sldId id="337"/>
            <p14:sldId id="339"/>
            <p14:sldId id="338"/>
            <p14:sldId id="340"/>
            <p14:sldId id="341"/>
            <p14:sldId id="342"/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3"/>
            <p14:sldId id="351"/>
            <p14:sldId id="352"/>
            <p14:sldId id="356"/>
            <p14:sldId id="354"/>
          </p14:sldIdLst>
        </p14:section>
        <p14:section name="Раздел без заголовка" id="{FED790F9-8494-46E1-B83E-DB16908DF66B}">
          <p14:sldIdLst/>
        </p14:section>
        <p14:section name="Основные стили" id="{9C5DBF73-5C8C-8D4C-BB54-DF085EC13081}">
          <p14:sldIdLst/>
        </p14:section>
      </p14:sectionLst>
    </p:ext>
    <p:ext uri="{EFAFB233-063F-42B5-8137-9DF3F51BA10A}">
      <p15:sldGuideLst xmlns:p15="http://schemas.microsoft.com/office/powerpoint/2012/main">
        <p15:guide id="1" pos="657" userDrawn="1">
          <p15:clr>
            <a:srgbClr val="A4A3A4"/>
          </p15:clr>
        </p15:guide>
        <p15:guide id="2" orient="horz" pos="703" userDrawn="1">
          <p15:clr>
            <a:srgbClr val="A4A3A4"/>
          </p15:clr>
        </p15:guide>
        <p15:guide id="3" pos="72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лена Елена" initials="ЕЕ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3E"/>
    <a:srgbClr val="E0150F"/>
    <a:srgbClr val="E6E6E6"/>
    <a:srgbClr val="AFABAB"/>
    <a:srgbClr val="6D6D6D"/>
    <a:srgbClr val="EB5E3F"/>
    <a:srgbClr val="48494A"/>
    <a:srgbClr val="061A6C"/>
    <a:srgbClr val="40404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14" autoAdjust="0"/>
    <p:restoredTop sz="95615" autoAdjust="0"/>
  </p:normalViewPr>
  <p:slideViewPr>
    <p:cSldViewPr snapToGrid="0">
      <p:cViewPr varScale="1">
        <p:scale>
          <a:sx n="95" d="100"/>
          <a:sy n="95" d="100"/>
        </p:scale>
        <p:origin x="128" y="44"/>
      </p:cViewPr>
      <p:guideLst>
        <p:guide pos="657"/>
        <p:guide orient="horz" pos="703"/>
        <p:guide pos="721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B0AE3-F1A2-394F-BC18-67F76EFC1EC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233488"/>
            <a:ext cx="631190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C60B-6F98-8646-A41A-70FA44D3BD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2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88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545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399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203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397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28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298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673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301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966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16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1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434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11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788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58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146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933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31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262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585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54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29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165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03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872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620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432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166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013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4648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40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58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4705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694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9378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2210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161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740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136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0934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731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9564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86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8529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1165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5589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1667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8534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5460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1725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148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512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7180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04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8454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7186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5205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351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0389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6239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1946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9111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0222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2880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20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7206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7451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297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7511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3569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1839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4128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2550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1018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5609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36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6902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4979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0983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9633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56932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7878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1640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6237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5116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094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39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765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5671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8666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01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44" y="1119505"/>
            <a:ext cx="9720263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3592866"/>
            <a:ext cx="9720263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06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364195"/>
            <a:ext cx="2794575" cy="579704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4" y="364195"/>
            <a:ext cx="8221722" cy="579704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61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22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4" y="1705385"/>
            <a:ext cx="11178302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4" y="4577778"/>
            <a:ext cx="11178302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4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1820976"/>
            <a:ext cx="5508149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1820976"/>
            <a:ext cx="5508149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10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364196"/>
            <a:ext cx="11178302" cy="13221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1676882"/>
            <a:ext cx="5482835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2498697"/>
            <a:ext cx="5482835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7" y="1676882"/>
            <a:ext cx="5509837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7" y="2498697"/>
            <a:ext cx="5509837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18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44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7F7827-21D6-5054-F4C6-CF3F1E1A3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2204" y="0"/>
            <a:ext cx="1058146" cy="68405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761A6D-E025-ED50-4287-24ECE36ED8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243" y="239405"/>
            <a:ext cx="894267" cy="3198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0C2274-20E7-0C84-678A-7BC227870B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5AA3578-2E3E-AC0A-C0A4-03BA169D6B14}"/>
              </a:ext>
            </a:extLst>
          </p:cNvPr>
          <p:cNvSpPr/>
          <p:nvPr userDrawn="1"/>
        </p:nvSpPr>
        <p:spPr>
          <a:xfrm>
            <a:off x="-3243" y="239405"/>
            <a:ext cx="894267" cy="319820"/>
          </a:xfrm>
          <a:prstGeom prst="rect">
            <a:avLst/>
          </a:prstGeom>
          <a:solidFill>
            <a:srgbClr val="BE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19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56036"/>
            <a:ext cx="4180050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984911"/>
            <a:ext cx="6561177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052161"/>
            <a:ext cx="4180050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54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56036"/>
            <a:ext cx="4180050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984911"/>
            <a:ext cx="6561177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052161"/>
            <a:ext cx="4180050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80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364196"/>
            <a:ext cx="11178302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1820976"/>
            <a:ext cx="11178302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B2549-D5F9-604B-9EB9-69E1A6399CB9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60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tryhackme.com/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hackthebox.com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rtswigger.net/" TargetMode="External"/><Relationship Id="rId5" Type="http://schemas.openxmlformats.org/officeDocument/2006/relationships/hyperlink" Target="https://mireactf.ru/" TargetMode="External"/><Relationship Id="rId4" Type="http://schemas.openxmlformats.org/officeDocument/2006/relationships/hyperlink" Target="https://ctftime.org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D58E44A-DEBB-4DB2-8472-605B0675A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13" y="-8794"/>
            <a:ext cx="1740877" cy="174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/>
              </a:rPr>
              <a:t>Эти ваши кавычки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1103513"/>
            <a:ext cx="6940550" cy="7261025"/>
          </a:xfrm>
          <a:prstGeom prst="rect">
            <a:avLst/>
          </a:prstGeom>
          <a:blipFill dpi="0" rotWithShape="1">
            <a:blip r:embed="rId4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A40F7D-0741-4F13-80C9-D6CE15BD9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05" y="3920189"/>
            <a:ext cx="2507036" cy="22537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5E92BA9-0190-4094-B3BA-F6EF009AA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0316">
            <a:off x="3592712" y="3315534"/>
            <a:ext cx="5774924" cy="34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кавычки - Создать мем - Meme-arsenal.com">
            <a:extLst>
              <a:ext uri="{FF2B5EF4-FFF2-40B4-BE49-F238E27FC236}">
                <a16:creationId xmlns:a16="http://schemas.microsoft.com/office/drawing/2014/main" id="{9563D68F-1BE8-472E-97AC-60A7AB02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9184">
            <a:off x="1033641" y="1949557"/>
            <a:ext cx="2830845" cy="125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rp Suite">
            <a:extLst>
              <a:ext uri="{FF2B5EF4-FFF2-40B4-BE49-F238E27FC236}">
                <a16:creationId xmlns:a16="http://schemas.microsoft.com/office/drawing/2014/main" id="{F27F9816-D302-4009-A716-43777ED10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3784">
            <a:off x="4710710" y="1304591"/>
            <a:ext cx="2041526" cy="204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2AE3B4-4CB2-4344-B918-F31F8EAFE7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8820" y="1391000"/>
            <a:ext cx="4941530" cy="5449538"/>
          </a:xfrm>
          <a:prstGeom prst="rect">
            <a:avLst/>
          </a:prstGeom>
        </p:spPr>
      </p:pic>
      <p:pic>
        <p:nvPicPr>
          <p:cNvPr id="1034" name="Picture 10" descr="Взлом жопы - мем с человеком в маске анонимуса">
            <a:extLst>
              <a:ext uri="{FF2B5EF4-FFF2-40B4-BE49-F238E27FC236}">
                <a16:creationId xmlns:a16="http://schemas.microsoft.com/office/drawing/2014/main" id="{8B966CC4-221D-476E-9892-37BC847CD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581">
            <a:off x="7719232" y="1325541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203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Боб отправляет ответ Алисе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1C64DB-BB6F-43C2-9B79-D7F06F30F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58" y="2002452"/>
            <a:ext cx="1136491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6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Боб отправляет ответ Алисе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CAAC6D-CAC4-4A15-A6E0-299BF5E66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83" y="1815654"/>
            <a:ext cx="5525184" cy="44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1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что если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нет прямого доступа к машине?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AC48BE-D641-40A8-8D3E-347887292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44" y="2327099"/>
            <a:ext cx="11061508" cy="32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7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2028A-B040-46A1-B9AD-9B330517A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85" y="1748405"/>
            <a:ext cx="6965780" cy="4808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B7173C-0682-4851-85B1-5F46015D1B79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Давайте возьмем того, кого мы оба видим</a:t>
            </a:r>
          </a:p>
        </p:txBody>
      </p:sp>
    </p:spTree>
    <p:extLst>
      <p:ext uri="{BB962C8B-B14F-4D97-AF65-F5344CB8AC3E}">
        <p14:creationId xmlns:p14="http://schemas.microsoft.com/office/powerpoint/2010/main" val="216781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Сохрани ка сообщение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для Боба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91D1DB-E87B-4685-B2D4-CE09F0CDF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06" y="1535753"/>
            <a:ext cx="7757337" cy="490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5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Когда же мне напишет Алиса…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B6CA58-5FB1-4E00-90AE-F6A327F60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79" y="1616782"/>
            <a:ext cx="7803392" cy="47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5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Oups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… We have some problems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E61F7-B752-41AE-BA25-B65938FE39EC}"/>
              </a:ext>
            </a:extLst>
          </p:cNvPr>
          <p:cNvSpPr txBox="1"/>
          <p:nvPr/>
        </p:nvSpPr>
        <p:spPr>
          <a:xfrm>
            <a:off x="1866394" y="1838824"/>
            <a:ext cx="10765085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где хранить сообщения?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как сделать много чатов и добавить всех друзей?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сделать так, чтобы к мне не могли писать всякие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ноунеймы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?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623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Нужен какой-то единый формат общения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0621B7-07A8-4574-9188-879069382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4432" y="1395456"/>
            <a:ext cx="9623912" cy="54961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5F363-7A65-DB63-23E1-FD7AC4FA1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480" y="1714804"/>
            <a:ext cx="3439482" cy="34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9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Чего вообще хотим?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B0325-5821-4DAB-97AB-2F7C8CE8C43F}"/>
              </a:ext>
            </a:extLst>
          </p:cNvPr>
          <p:cNvSpPr txBox="1"/>
          <p:nvPr/>
        </p:nvSpPr>
        <p:spPr>
          <a:xfrm>
            <a:off x="1142728" y="1625196"/>
            <a:ext cx="5144334" cy="376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Alice: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Передавать данные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	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Message: Hello, Bob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From: Alice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To: Bob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сделать с данными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Save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Ответ с сообщением об успешном сохранении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75E69-9E20-4C7F-AF04-00BFD48FDDB0}"/>
              </a:ext>
            </a:extLst>
          </p:cNvPr>
          <p:cNvSpPr txBox="1"/>
          <p:nvPr/>
        </p:nvSpPr>
        <p:spPr>
          <a:xfrm>
            <a:off x="6164840" y="1625196"/>
            <a:ext cx="5144334" cy="376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Bob: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Передаем данные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To: Bob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Получить сообщения по фильтрам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Get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 ответе от сервера все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Message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, которые сохранены для этого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135826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47972" y="678976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REST API over HTTP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6C0A37-33B0-4C15-AA72-DD57EBF98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561" y="1865713"/>
            <a:ext cx="7991228" cy="37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8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974E6E-49D0-5E76-5CC5-A59A5A07F9EA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whoami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C22F2-4292-F49A-64A3-C2BB21409FF6}"/>
              </a:ext>
            </a:extLst>
          </p:cNvPr>
          <p:cNvSpPr txBox="1"/>
          <p:nvPr/>
        </p:nvSpPr>
        <p:spPr>
          <a:xfrm>
            <a:off x="1015138" y="2354271"/>
            <a:ext cx="56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Кобяк Михаил (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mycall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)</a:t>
            </a:r>
          </a:p>
          <a:p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Ex Yandex AppSec</a:t>
            </a:r>
          </a:p>
          <a:p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Now Vuln Research</a:t>
            </a:r>
          </a:p>
          <a:p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Собстна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вебер команды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cR4.sh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0C3EE-F657-93DC-CD89-DACE489B82FF}"/>
              </a:ext>
            </a:extLst>
          </p:cNvPr>
          <p:cNvSpPr txBox="1"/>
          <p:nvPr/>
        </p:nvSpPr>
        <p:spPr>
          <a:xfrm>
            <a:off x="1818810" y="6003504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@</a:t>
            </a:r>
            <a:r>
              <a:rPr lang="en-US" sz="1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FrakenboK</a:t>
            </a:r>
            <a:endParaRPr lang="ru-RU" sz="1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0EBB05-0793-40FB-9C78-42626C21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064" y="5990742"/>
            <a:ext cx="302524" cy="3025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4BE914E-7D1B-4747-9CF1-5AC2B1EB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6" y="5830816"/>
            <a:ext cx="622374" cy="62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4E9360-1E33-4470-8864-5AA96F311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957" y="1471339"/>
            <a:ext cx="2307319" cy="30764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6761AC-0DCC-43EB-A682-76F782465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393" y="1906287"/>
            <a:ext cx="2357125" cy="25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5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47972" y="678976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HTTP handlers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1A08AB-17B5-46E6-875D-F05B25D9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724" y="1749547"/>
            <a:ext cx="10178902" cy="3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1049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47972" y="678976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HTTP methods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42BBF-4BC7-435C-B554-BEE8EBF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883" y="1511996"/>
            <a:ext cx="8351150" cy="45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3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600EA1-2723-476E-ACDF-073E9F032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63" y="1644891"/>
            <a:ext cx="6123763" cy="43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8994" y="673218"/>
            <a:ext cx="11418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Форматы передачи данных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(</a:t>
            </a:r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Сериализация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7D51A-992A-4266-B8B0-A313595BC682}"/>
              </a:ext>
            </a:extLst>
          </p:cNvPr>
          <p:cNvSpPr txBox="1"/>
          <p:nvPr/>
        </p:nvSpPr>
        <p:spPr>
          <a:xfrm>
            <a:off x="7310703" y="1644891"/>
            <a:ext cx="5144334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Жусон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  <a:b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{</a:t>
            </a:r>
            <a:b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“Message”: “Hello, Bob”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“From”: “Alice”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“To”: “Bob”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form 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url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-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encoded:</a:t>
            </a:r>
            <a:b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Message=Hello,%20Bob&amp;From=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Alice&amp;To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=Bob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>
              <a:lnSpc>
                <a:spcPct val="150000"/>
              </a:lnSpc>
            </a:pP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089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1049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47972" y="678976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HTTP Headers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6C0A37-33B0-4C15-AA72-DD57EBF98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02" y="1984745"/>
            <a:ext cx="7200155" cy="3341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7E35B9-8F02-4C33-A8B8-F9713B2138B5}"/>
              </a:ext>
            </a:extLst>
          </p:cNvPr>
          <p:cNvSpPr txBox="1"/>
          <p:nvPr/>
        </p:nvSpPr>
        <p:spPr>
          <a:xfrm>
            <a:off x="8156673" y="1824324"/>
            <a:ext cx="514433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Most popular: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Host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Content-Type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Location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Cookie/Set-Cookie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352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47972" y="678976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HTTP response statuses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6E1813-8A00-4908-97AF-A5AB8FB4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54" y="1586643"/>
            <a:ext cx="4784510" cy="450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73AC53-EABE-4C64-AB84-8101BC1A3227}"/>
              </a:ext>
            </a:extLst>
          </p:cNvPr>
          <p:cNvSpPr txBox="1"/>
          <p:nvPr/>
        </p:nvSpPr>
        <p:spPr>
          <a:xfrm>
            <a:off x="6359672" y="2065181"/>
            <a:ext cx="514433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Most popular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200: OK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302: Redirect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404: Not Found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500: Internal Server Error</a:t>
            </a:r>
          </a:p>
        </p:txBody>
      </p:sp>
    </p:spTree>
    <p:extLst>
      <p:ext uri="{BB962C8B-B14F-4D97-AF65-F5344CB8AC3E}">
        <p14:creationId xmlns:p14="http://schemas.microsoft.com/office/powerpoint/2010/main" val="305311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Alice saves message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0C5FE4-D860-48EA-99DA-0834DF4D5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6" y="1866012"/>
            <a:ext cx="12639761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4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Bob receives message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149FFB-1CCB-47E0-8193-DE1D4793A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47" y="1745268"/>
            <a:ext cx="12327255" cy="33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3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Псевдореализация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save_message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1A89B5-F1DB-4FA3-8651-CB7B5C451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89" y="1590876"/>
            <a:ext cx="10321849" cy="48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Псевдореализация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get_message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6B35CB-BCC1-42C4-BC85-1D2B4B50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50" y="1822899"/>
            <a:ext cx="9650454" cy="43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481888" y="2142996"/>
            <a:ext cx="10864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Ну наконец-то задания!!!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98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F18CB-F182-45F6-B47A-72374188E91B}"/>
              </a:ext>
            </a:extLst>
          </p:cNvPr>
          <p:cNvSpPr txBox="1"/>
          <p:nvPr/>
        </p:nvSpPr>
        <p:spPr>
          <a:xfrm>
            <a:off x="1327678" y="784567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Plan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B6FA4-075C-42CF-BF96-C7F4BF26F76E}"/>
              </a:ext>
            </a:extLst>
          </p:cNvPr>
          <p:cNvSpPr txBox="1"/>
          <p:nvPr/>
        </p:nvSpPr>
        <p:spPr>
          <a:xfrm>
            <a:off x="1327678" y="2084913"/>
            <a:ext cx="10765085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for _ in range(8):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Слушаем про какую-то проблему, которую пытается решить веб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	Мысленно проектируем свое собственное решение данной проблемы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 Смотрим, как можно при этом ошибиться и пробуем поломать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 Думаем, как защищаться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дополнить решение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90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Problems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71757" y="2137734"/>
            <a:ext cx="1143774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кто вообще все это делает, не руками же я запросы на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шортсы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отправляю?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как тогда ограничить доступ к какому-то функционалу?</a:t>
            </a:r>
          </a:p>
        </p:txBody>
      </p:sp>
      <p:pic>
        <p:nvPicPr>
          <p:cNvPr id="24578" name="Picture 2" descr="Какие-то проблемы? - Memchik.ru">
            <a:extLst>
              <a:ext uri="{FF2B5EF4-FFF2-40B4-BE49-F238E27FC236}">
                <a16:creationId xmlns:a16="http://schemas.microsoft.com/office/drawing/2014/main" id="{DA1656B9-1115-4584-9DF5-D5BB83D2B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22" y="3420269"/>
            <a:ext cx="2005383" cy="219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5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377296" y="2310525"/>
            <a:ext cx="1086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2: Senior JWT engineer</a:t>
            </a:r>
            <a:endParaRPr lang="ru-RU" sz="48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342596"/>
            <a:ext cx="107650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Client Side/Server side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аутентифицировать пользователей (статика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немасштабируема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11924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Client Side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Server Side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5D29C9-17E8-46F3-BE3D-1631E98F2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675" y="1817935"/>
            <a:ext cx="8056999" cy="45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1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Authentification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and Tokens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66AF7E7-9E5F-468E-A24D-5B13A072A64C}"/>
              </a:ext>
            </a:extLst>
          </p:cNvPr>
          <p:cNvSpPr/>
          <p:nvPr/>
        </p:nvSpPr>
        <p:spPr>
          <a:xfrm>
            <a:off x="928994" y="1670853"/>
            <a:ext cx="6480175" cy="4385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Статика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22D695-1D80-48A5-A988-26EB2C9F70BD}"/>
              </a:ext>
            </a:extLst>
          </p:cNvPr>
          <p:cNvSpPr/>
          <p:nvPr/>
        </p:nvSpPr>
        <p:spPr>
          <a:xfrm>
            <a:off x="1017600" y="4048926"/>
            <a:ext cx="6480175" cy="4385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Динамика?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??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96D656-2401-4A90-9571-DCF6950C9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06" y="2347005"/>
            <a:ext cx="7197536" cy="79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5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605683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Tokens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66AF7E7-9E5F-468E-A24D-5B13A072A64C}"/>
              </a:ext>
            </a:extLst>
          </p:cNvPr>
          <p:cNvSpPr/>
          <p:nvPr/>
        </p:nvSpPr>
        <p:spPr>
          <a:xfrm>
            <a:off x="6135735" y="588579"/>
            <a:ext cx="6480175" cy="4385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Stateless: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22D695-1D80-48A5-A988-26EB2C9F70BD}"/>
              </a:ext>
            </a:extLst>
          </p:cNvPr>
          <p:cNvSpPr/>
          <p:nvPr/>
        </p:nvSpPr>
        <p:spPr>
          <a:xfrm>
            <a:off x="860379" y="1661501"/>
            <a:ext cx="6480175" cy="4385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Stateful: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AED7D5-BC51-41D5-BACF-9681F2202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4" y="2380480"/>
            <a:ext cx="4244297" cy="113138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6284CD-29D6-4EA2-921B-2CD0FCB297C6}"/>
              </a:ext>
            </a:extLst>
          </p:cNvPr>
          <p:cNvSpPr/>
          <p:nvPr/>
        </p:nvSpPr>
        <p:spPr>
          <a:xfrm>
            <a:off x="921906" y="4089268"/>
            <a:ext cx="6480175" cy="8540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Минусы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Приходится много хранить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A600FC-41CC-498A-934D-CA1B0C5C3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591" y="1331843"/>
            <a:ext cx="5200288" cy="372934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F9BDB7-486C-4167-8BE9-6A669B9B464F}"/>
              </a:ext>
            </a:extLst>
          </p:cNvPr>
          <p:cNvSpPr/>
          <p:nvPr/>
        </p:nvSpPr>
        <p:spPr>
          <a:xfrm>
            <a:off x="6223591" y="5179037"/>
            <a:ext cx="6736759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Минусы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Утечка ключа(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-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ей) ведет к компрометации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Токен содержит всю информацию о сессии </a:t>
            </a:r>
          </a:p>
        </p:txBody>
      </p:sp>
    </p:spTree>
    <p:extLst>
      <p:ext uri="{BB962C8B-B14F-4D97-AF65-F5344CB8AC3E}">
        <p14:creationId xmlns:p14="http://schemas.microsoft.com/office/powerpoint/2010/main" val="318626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605683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JWT Tokens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DF34B7-111D-4CC4-9704-E8DB2D85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07" y="1794624"/>
            <a:ext cx="6253594" cy="343687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FA11263-0C5C-4265-B813-54E95E379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1" y="1591231"/>
            <a:ext cx="5391909" cy="38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2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605683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JWT Tokens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C6E5F-9A83-4907-AE1E-11BBF6BAA014}"/>
              </a:ext>
            </a:extLst>
          </p:cNvPr>
          <p:cNvSpPr txBox="1"/>
          <p:nvPr/>
        </p:nvSpPr>
        <p:spPr>
          <a:xfrm>
            <a:off x="1384919" y="1547506"/>
            <a:ext cx="1076508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jwt.io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6A22FA-2CB6-4BE1-8F11-CC04FC1B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19" y="2128387"/>
            <a:ext cx="7861896" cy="4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49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71757" y="2137734"/>
            <a:ext cx="11091498" cy="1269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Ассиметричное шифрование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Секреты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ключи для токенов либо генерируем в динамике, либо получаем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от доверенного сервера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аутентификации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221278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292773"/>
            <a:ext cx="1130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3</a:t>
            </a:r>
            <a:r>
              <a:rPr lang="en-US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: SQL Hunter</a:t>
            </a:r>
            <a:endParaRPr lang="ru-RU" sz="80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хранить данные не в памяти?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Язык запросов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SQL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SQL-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инъекции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661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377296" y="2310525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1: Headers</a:t>
            </a:r>
            <a:endParaRPr lang="ru-RU" sz="80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	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взаимодействуют между собою компьютеры?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 Что такое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HTTP?</a:t>
            </a:r>
          </a:p>
        </p:txBody>
      </p:sp>
    </p:spTree>
    <p:extLst>
      <p:ext uri="{BB962C8B-B14F-4D97-AF65-F5344CB8AC3E}">
        <p14:creationId xmlns:p14="http://schemas.microsoft.com/office/powerpoint/2010/main" val="67626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 предыдущих сериях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66AF7E7-9E5F-468E-A24D-5B13A072A64C}"/>
              </a:ext>
            </a:extLst>
          </p:cNvPr>
          <p:cNvSpPr/>
          <p:nvPr/>
        </p:nvSpPr>
        <p:spPr>
          <a:xfrm>
            <a:off x="1017599" y="1910526"/>
            <a:ext cx="977287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Данные о пользователях хранятся в памяти приложения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22D695-1D80-48A5-A988-26EB2C9F70BD}"/>
              </a:ext>
            </a:extLst>
          </p:cNvPr>
          <p:cNvSpPr/>
          <p:nvPr/>
        </p:nvSpPr>
        <p:spPr>
          <a:xfrm>
            <a:off x="1017599" y="3974962"/>
            <a:ext cx="915086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Получается, при перезапуске все пользователи удалятся?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A91579-A71C-4581-B745-4AF9EDD7D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99" y="2492076"/>
            <a:ext cx="10875699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мы хотим хранить данные?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BF9B56-A325-480A-88EA-2C0FC864A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66" y="1826111"/>
            <a:ext cx="6173061" cy="40010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6CF30C-8CFD-4495-9540-EA2FDB67C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23" y="2750154"/>
            <a:ext cx="5170311" cy="1884224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BD19B6-3242-41FB-9156-680B5D2E30D3}"/>
              </a:ext>
            </a:extLst>
          </p:cNvPr>
          <p:cNvSpPr/>
          <p:nvPr/>
        </p:nvSpPr>
        <p:spPr>
          <a:xfrm>
            <a:off x="7407723" y="1800417"/>
            <a:ext cx="492431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SQL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запрос, который реализует создание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119913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Создаем таблицу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690A50-9D6C-4ECC-96FB-54E4A8216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979" y="1754447"/>
            <a:ext cx="6563641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8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Добавляем в таблицу пользователя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C88AE8-9CBC-4C2A-8FC2-623EDC514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8" y="2601197"/>
            <a:ext cx="1185075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Обновляем данные о пользователе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186850-BF5A-447D-99FE-21C31EB72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99" y="2542505"/>
            <a:ext cx="10698068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как это сделать из кода?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20C790-B318-46ED-8F3D-EBFCDE291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1" y="1705020"/>
            <a:ext cx="8617739" cy="19555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0FE7A1-7911-435C-ADF6-2AAB434EB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976" y="4045212"/>
            <a:ext cx="7781725" cy="22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10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Выполняем запросы из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python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170546-514F-4223-80FC-78FDB8131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24" y="2847366"/>
            <a:ext cx="11267077" cy="11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378089" y="2541066"/>
            <a:ext cx="11288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Где уязвимости?</a:t>
            </a:r>
          </a:p>
        </p:txBody>
      </p:sp>
    </p:spTree>
    <p:extLst>
      <p:ext uri="{BB962C8B-B14F-4D97-AF65-F5344CB8AC3E}">
        <p14:creationId xmlns:p14="http://schemas.microsoft.com/office/powerpoint/2010/main" val="394874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Табличка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74FCEE-E1E7-4FBA-8CBC-B01AE159D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728" y="1617358"/>
            <a:ext cx="10864973" cy="25691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E28D09-EED3-435F-8D53-6F2108406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849" y="4508705"/>
            <a:ext cx="502990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9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Контроль аргументов запроса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5427B-767E-43D3-84F7-E6C882E1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25" y="2238998"/>
            <a:ext cx="11155177" cy="33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0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870421" y="870437"/>
            <a:ext cx="11219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Мы хотим, чтобы два компьютера общались</a:t>
            </a:r>
          </a:p>
          <a:p>
            <a:pPr algn="ctr"/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 одной сети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95C20D-BCCB-4F65-88A7-A1FA00A9F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755" y="2347162"/>
            <a:ext cx="8376917" cy="214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8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Контроль аргументов запроса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A4FDB2-9678-41A4-AF09-B013B2268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33" y="1617358"/>
            <a:ext cx="9265367" cy="26796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D2105-CD7D-48FE-8D1F-EAEDD7E81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39" y="4537283"/>
            <a:ext cx="9840698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5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460900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017599" y="707619"/>
            <a:ext cx="10864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Получаем пароль пользователя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380DE7-270F-4D1D-8EC1-D25D89DB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36" y="1531464"/>
            <a:ext cx="12171284" cy="23026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DA4B13-40FF-48F1-8C61-9D222893E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36" y="4454290"/>
            <a:ext cx="12171284" cy="163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1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97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71757" y="2137734"/>
            <a:ext cx="7513595" cy="1269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Можно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валидировать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санитизировать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, но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cringe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Prepared Statements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ORM - Object-Relational Mapping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E9E7D81-B865-4A6C-9C49-921BFFF90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88" y="4836683"/>
            <a:ext cx="4877481" cy="124794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81B294A-E635-48C2-AE90-C2CEF7DE6462}"/>
              </a:ext>
            </a:extLst>
          </p:cNvPr>
          <p:cNvSpPr/>
          <p:nvPr/>
        </p:nvSpPr>
        <p:spPr>
          <a:xfrm>
            <a:off x="1098488" y="4214694"/>
            <a:ext cx="226215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Так не делаем!</a:t>
            </a:r>
          </a:p>
        </p:txBody>
      </p:sp>
    </p:spTree>
    <p:extLst>
      <p:ext uri="{BB962C8B-B14F-4D97-AF65-F5344CB8AC3E}">
        <p14:creationId xmlns:p14="http://schemas.microsoft.com/office/powerpoint/2010/main" val="382981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404606"/>
            <a:ext cx="11303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4</a:t>
            </a:r>
            <a:r>
              <a:rPr lang="en-US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  <a:r>
              <a:rPr lang="ru-RU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Burger Storage</a:t>
            </a:r>
            <a:endParaRPr lang="ru-RU" sz="60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Директории в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Linux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Как хранить файлы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 Уязвимость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Path Traversal</a:t>
            </a:r>
          </a:p>
        </p:txBody>
      </p:sp>
    </p:spTree>
    <p:extLst>
      <p:ext uri="{BB962C8B-B14F-4D97-AF65-F5344CB8AC3E}">
        <p14:creationId xmlns:p14="http://schemas.microsoft.com/office/powerpoint/2010/main" val="2876257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Файлики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52013F-D506-40A4-856B-2AC9D1012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262" y="1866900"/>
            <a:ext cx="10653825" cy="3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7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Создаем файлики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B48476-1F5D-4187-8D48-584FB7012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957" y="1816613"/>
            <a:ext cx="9564435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2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если я хочу на директорию выше?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9F3A94-ADD5-419A-B92F-28C97943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30" y="2259324"/>
            <a:ext cx="11574490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3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хотим от сервиса?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F44151-680F-4154-BF84-9199912A1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85" y="1529090"/>
            <a:ext cx="11841780" cy="46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9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/upload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0995BE-6D37-42AD-9A89-034872DF0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371" y="1333900"/>
            <a:ext cx="9325686" cy="512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1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Открываем порт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B98947-0C34-49AF-9852-83A2AEBC3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304" y="2327099"/>
            <a:ext cx="9329958" cy="274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3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/download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A512AA-7594-4B13-88AA-602942F3D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89" y="1535753"/>
            <a:ext cx="9621371" cy="403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если </a:t>
            </a:r>
            <a:r>
              <a:rPr lang="en-US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../ ??????</a:t>
            </a:r>
            <a:endParaRPr lang="ru-RU" sz="80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598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9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71757" y="2137734"/>
            <a:ext cx="5118709" cy="1269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Проверять на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../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Вырезать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../ ???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Валидация через нормализацию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A557D9-19F4-451E-A88D-3D6038351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728" y="4062370"/>
            <a:ext cx="9488224" cy="93358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FB6761-413A-435F-8D19-A918C4A0AB41}"/>
              </a:ext>
            </a:extLst>
          </p:cNvPr>
          <p:cNvSpPr/>
          <p:nvPr/>
        </p:nvSpPr>
        <p:spPr>
          <a:xfrm>
            <a:off x="7743684" y="1257993"/>
            <a:ext cx="514756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Атака называется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Path Traversal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2558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можно сделать </a:t>
            </a:r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блэкбоксом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?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52649" y="1145199"/>
            <a:ext cx="8568932" cy="376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Конечная цель -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&gt;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Получить доступ к машине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Ищем конфиги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etc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Ищем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сорсы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/proc/&lt;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proc_num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&gt;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/environ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cmdline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C415BE-DDC8-4927-BFFE-C84607A3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27" y="4465681"/>
            <a:ext cx="9821646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292773"/>
            <a:ext cx="1130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5: Pinger</a:t>
            </a:r>
            <a:endParaRPr lang="ru-RU" sz="80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/bin/bash	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Command Injection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09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Например, хотим получать дату, через некоторое время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B30B6-F22A-4CB1-BF12-FFFDC05AC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417" y="2167556"/>
            <a:ext cx="10345594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Но мы же контролируем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“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2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day”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FA5761-AA70-4CD8-97A7-392E61A7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835" y="4846638"/>
            <a:ext cx="7543929" cy="15767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A41BEC-526B-4B00-B0B7-25F6FF51B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14" y="1788489"/>
            <a:ext cx="10790355" cy="2233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712C15-D06C-40F9-895D-910F1756E344}"/>
              </a:ext>
            </a:extLst>
          </p:cNvPr>
          <p:cNvSpPr txBox="1"/>
          <p:nvPr/>
        </p:nvSpPr>
        <p:spPr>
          <a:xfrm>
            <a:off x="2984220" y="4114169"/>
            <a:ext cx="1076508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Получаем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Remote Code Execution (RCE)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71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Также можно использовать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F95B12-BDA0-45B2-B8CF-580BC36A3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765" y="1567363"/>
            <a:ext cx="7220069" cy="47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8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что с питоном?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52C9E8-6750-47B4-B8FC-B140788D9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826" y="1871334"/>
            <a:ext cx="9478698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9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Открываем порт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27988E-A671-4024-9B42-6D2C7558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44" y="1815891"/>
            <a:ext cx="584916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89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21906" y="2601197"/>
            <a:ext cx="9158276" cy="1269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Не использовать команды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:)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Санитизация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Валидация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(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например, в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python 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shlex.quote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())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453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785215"/>
            <a:ext cx="1130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6: Pinger</a:t>
            </a:r>
            <a:r>
              <a:rPr lang="ru-RU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Deluxe Edition</a:t>
            </a:r>
            <a:endParaRPr lang="ru-RU" sz="48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если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blind RCE?	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Reverse Shells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12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можно делать с голым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TCP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-коннектом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43AD45-04F3-4702-9FE1-13F9BCDC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90" y="1557960"/>
            <a:ext cx="10240804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5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если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/bin/bash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641C5D-A49C-4095-9472-702DC684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158" y="1409807"/>
            <a:ext cx="7198034" cy="49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Где это может быть полезно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914D87-CB53-405C-8057-53743287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05" y="1459846"/>
            <a:ext cx="11085795" cy="48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revshells.com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DED857-9A4B-4311-A7A8-AC71199B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869" y="1599680"/>
            <a:ext cx="9216612" cy="45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4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6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21906" y="2601197"/>
            <a:ext cx="5695790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Все еще не использовать команды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:)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Все еще 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Санитизация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/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Валидация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 еще сетевая изоляция!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66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541066"/>
            <a:ext cx="11303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7:</a:t>
            </a:r>
            <a:r>
              <a:rPr lang="ru-RU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sz="6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Inspector</a:t>
            </a:r>
            <a:r>
              <a:rPr lang="en-US" sz="48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Gadget</a:t>
            </a:r>
            <a:endParaRPr lang="ru-RU" sz="48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Проектируем калькулятор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eval/exec sandbox bypass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428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Алиса отправляет запрос Бобу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8624DD-218D-48BF-A6DE-2AEF1F11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68" y="2227862"/>
            <a:ext cx="10864973" cy="2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7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Как работает клиент-серверный калькулятор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1EC93F-6CCD-4784-888B-5C7B9DB37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66" y="2872661"/>
            <a:ext cx="10320618" cy="20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6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не так с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eval?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4095E8-BF85-4E95-8A4E-BAC6C3BA5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46" y="1691836"/>
            <a:ext cx="6430454" cy="16434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A9A19A-9302-4DFA-807F-F92E2704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514" y="3635338"/>
            <a:ext cx="7016691" cy="25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4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18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13D4FC-0654-42BE-AF3E-5B49E145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943" y="2929419"/>
            <a:ext cx="9596463" cy="287735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7BDCD9A-7A41-4F9B-8289-697B5CCAAA42}"/>
              </a:ext>
            </a:extLst>
          </p:cNvPr>
          <p:cNvSpPr/>
          <p:nvPr/>
        </p:nvSpPr>
        <p:spPr>
          <a:xfrm>
            <a:off x="921906" y="1618361"/>
            <a:ext cx="436850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Ограничиваем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__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builtins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__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Не используем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eval</a:t>
            </a:r>
          </a:p>
        </p:txBody>
      </p:sp>
    </p:spTree>
    <p:extLst>
      <p:ext uri="{BB962C8B-B14F-4D97-AF65-F5344CB8AC3E}">
        <p14:creationId xmlns:p14="http://schemas.microsoft.com/office/powerpoint/2010/main" val="411706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B7C07-3883-4D8C-BB16-5EE9AB86AD7F}"/>
              </a:ext>
            </a:extLst>
          </p:cNvPr>
          <p:cNvSpPr txBox="1"/>
          <p:nvPr/>
        </p:nvSpPr>
        <p:spPr>
          <a:xfrm>
            <a:off x="1107937" y="2279416"/>
            <a:ext cx="11303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Iter</a:t>
            </a:r>
            <a:r>
              <a:rPr lang="en-US" sz="66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8: Web Sheriff</a:t>
            </a:r>
            <a:endParaRPr lang="ru-RU" sz="66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BDF26-F9A4-4203-A6F4-2CA21EDFC17A}"/>
              </a:ext>
            </a:extLst>
          </p:cNvPr>
          <p:cNvSpPr txBox="1"/>
          <p:nvPr/>
        </p:nvSpPr>
        <p:spPr>
          <a:xfrm>
            <a:off x="1377296" y="3756509"/>
            <a:ext cx="10765085" cy="87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Что там у нас с сетевыми доступами?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SSRF - Server Side Request Forgery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67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881689" y="934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Проектируем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“</a:t>
            </a:r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проксю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”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4D76A-CDF0-421C-AE8C-5E45142E2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89" y="2721807"/>
            <a:ext cx="10784541" cy="17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881689" y="934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Проектируем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“</a:t>
            </a:r>
            <a:r>
              <a:rPr lang="ru-RU" sz="3200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проксю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”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4D76A-CDF0-421C-AE8C-5E45142E2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89" y="2721807"/>
            <a:ext cx="10784541" cy="17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4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881689" y="934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Суть атаки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SSRF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4DA1D6-EC8B-4885-A724-58079FFBD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10" y="1853885"/>
            <a:ext cx="10152529" cy="43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1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881689" y="934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Python requests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086803-1FB5-4220-846F-0F9892DE0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981" y="2120801"/>
            <a:ext cx="9098388" cy="30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5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1262149" y="2424793"/>
            <a:ext cx="1086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Решаем задание!</a:t>
            </a:r>
          </a:p>
        </p:txBody>
      </p:sp>
      <p:pic>
        <p:nvPicPr>
          <p:cNvPr id="23554" name="Picture 2" descr="Смешные мемы - 11.06.2024 (15 фото) » Триникси">
            <a:extLst>
              <a:ext uri="{FF2B5EF4-FFF2-40B4-BE49-F238E27FC236}">
                <a16:creationId xmlns:a16="http://schemas.microsoft.com/office/drawing/2014/main" id="{7F603705-7EE1-420F-8591-1D49DE83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59" y="-109047"/>
            <a:ext cx="2692178" cy="26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6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41066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CCE3-26F7-43B7-9130-481EEF6C72D1}"/>
              </a:ext>
            </a:extLst>
          </p:cNvPr>
          <p:cNvSpPr txBox="1"/>
          <p:nvPr/>
        </p:nvSpPr>
        <p:spPr>
          <a:xfrm>
            <a:off x="1235529" y="822795"/>
            <a:ext cx="1121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Алиса отправляет запрос Бобу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66B05D-EAC3-4F7A-832A-F4AE4AA0E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728" y="2212055"/>
            <a:ext cx="4845186" cy="35668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498E74-A1D4-437A-B628-5D01DC660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246" y="2176398"/>
            <a:ext cx="4719455" cy="36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Mitigations</a:t>
            </a:r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</a:t>
            </a:r>
            <a:r>
              <a:rPr lang="en-US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Best Practice</a:t>
            </a:r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21906" y="2601197"/>
            <a:ext cx="7542449" cy="2100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IP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адреса фильтруем на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internal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Доменный адреса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резолвим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(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DNS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-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точка отказа)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 возможности не получаем от клиента </a:t>
            </a:r>
            <a:r>
              <a:rPr lang="en-US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url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909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Где качаться?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5B36C1-49D6-45C3-9423-BCE759E43812}"/>
              </a:ext>
            </a:extLst>
          </p:cNvPr>
          <p:cNvSpPr/>
          <p:nvPr/>
        </p:nvSpPr>
        <p:spPr>
          <a:xfrm>
            <a:off x="921906" y="1706048"/>
            <a:ext cx="12038444" cy="417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Играйте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цтфы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-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  <a:hlinkClick r:id="rId4"/>
              </a:rPr>
              <a:t>https://ctftime.org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После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цтфов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читайте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райтапы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!!! Иногда это полезнее, чем сам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цтф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!!!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Пробуйте читать и писать код - лучше всего ломает тот, кто хорошо умеет строить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Наш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сайтик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с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райтапами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хороших </a:t>
            </a:r>
            <a:r>
              <a:rPr lang="ru-RU" dirty="0" err="1">
                <a:latin typeface="Minecraft Rus" panose="00000400000000000000" pitchFamily="2" charset="-128"/>
                <a:ea typeface="Minecraft Rus" panose="00000400000000000000" pitchFamily="2" charset="-128"/>
              </a:rPr>
              <a:t>тасков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и статейками -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  <a:hlinkClick r:id="rId5"/>
              </a:rPr>
              <a:t>https://mireactf.ru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Port Swigger Academy -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  <a:hlinkClick r:id="rId6"/>
              </a:rPr>
              <a:t>https://portswigger.net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Hack The Box -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  <a:hlinkClick r:id="rId7"/>
              </a:rPr>
              <a:t>https://www.hackthebox.com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Try Hack Me -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  <a:hlinkClick r:id="rId8"/>
              </a:rPr>
              <a:t>https://tryhackme.com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667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677CFD-8E79-4D89-98B2-A9471C7B4FE0}"/>
              </a:ext>
            </a:extLst>
          </p:cNvPr>
          <p:cNvSpPr txBox="1"/>
          <p:nvPr/>
        </p:nvSpPr>
        <p:spPr>
          <a:xfrm>
            <a:off x="1590064" y="547272"/>
            <a:ext cx="10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Введение в базовый криптоанализ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67A28E-E345-490C-9036-0BCB135E130A}"/>
              </a:ext>
            </a:extLst>
          </p:cNvPr>
          <p:cNvSpPr/>
          <p:nvPr/>
        </p:nvSpPr>
        <p:spPr>
          <a:xfrm>
            <a:off x="6019800" y="2536807"/>
            <a:ext cx="6940550" cy="7261025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7D38-E03A-4624-B65B-1E3CE942B734}"/>
              </a:ext>
            </a:extLst>
          </p:cNvPr>
          <p:cNvSpPr txBox="1"/>
          <p:nvPr/>
        </p:nvSpPr>
        <p:spPr>
          <a:xfrm>
            <a:off x="1142728" y="749125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AB3-B1F9-4682-A2A5-B78692932CC9}"/>
              </a:ext>
            </a:extLst>
          </p:cNvPr>
          <p:cNvSpPr txBox="1"/>
          <p:nvPr/>
        </p:nvSpPr>
        <p:spPr>
          <a:xfrm>
            <a:off x="921906" y="673218"/>
            <a:ext cx="108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Заканчиваем пихать кавычки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E5516F-7EF7-4447-8429-A5035DF6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271" y="1881662"/>
            <a:ext cx="3830241" cy="407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9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3913</TotalTime>
  <Words>1436</Words>
  <Application>Microsoft Office PowerPoint</Application>
  <PresentationFormat>Произвольный</PresentationFormat>
  <Paragraphs>391</Paragraphs>
  <Slides>92</Slides>
  <Notes>92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92</vt:i4>
      </vt:variant>
    </vt:vector>
  </HeadingPairs>
  <TitlesOfParts>
    <vt:vector size="98" baseType="lpstr">
      <vt:lpstr>Minecraft Rus</vt:lpstr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Михаил Кобяк</cp:lastModifiedBy>
  <cp:revision>362</cp:revision>
  <cp:lastPrinted>2023-11-28T14:29:46Z</cp:lastPrinted>
  <dcterms:created xsi:type="dcterms:W3CDTF">2022-10-16T16:54:41Z</dcterms:created>
  <dcterms:modified xsi:type="dcterms:W3CDTF">2025-05-07T08:51:20Z</dcterms:modified>
</cp:coreProperties>
</file>